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4"/>
    <p:sldMasterId id="2147483650" r:id="rId5"/>
    <p:sldMasterId id="2147483719" r:id="rId6"/>
    <p:sldMasterId id="2147483702" r:id="rId7"/>
    <p:sldMasterId id="2147483704" r:id="rId8"/>
  </p:sldMasterIdLst>
  <p:notesMasterIdLst>
    <p:notesMasterId r:id="rId40"/>
  </p:notesMasterIdLst>
  <p:sldIdLst>
    <p:sldId id="256" r:id="rId9"/>
    <p:sldId id="446" r:id="rId10"/>
    <p:sldId id="472" r:id="rId11"/>
    <p:sldId id="457" r:id="rId12"/>
    <p:sldId id="455" r:id="rId13"/>
    <p:sldId id="448" r:id="rId14"/>
    <p:sldId id="420" r:id="rId15"/>
    <p:sldId id="462" r:id="rId16"/>
    <p:sldId id="421" r:id="rId17"/>
    <p:sldId id="419" r:id="rId18"/>
    <p:sldId id="463" r:id="rId19"/>
    <p:sldId id="341" r:id="rId20"/>
    <p:sldId id="390" r:id="rId21"/>
    <p:sldId id="433" r:id="rId22"/>
    <p:sldId id="478" r:id="rId23"/>
    <p:sldId id="467" r:id="rId24"/>
    <p:sldId id="440" r:id="rId25"/>
    <p:sldId id="475" r:id="rId26"/>
    <p:sldId id="413" r:id="rId27"/>
    <p:sldId id="380" r:id="rId28"/>
    <p:sldId id="476" r:id="rId29"/>
    <p:sldId id="442" r:id="rId30"/>
    <p:sldId id="461" r:id="rId31"/>
    <p:sldId id="477" r:id="rId32"/>
    <p:sldId id="432" r:id="rId33"/>
    <p:sldId id="429" r:id="rId34"/>
    <p:sldId id="310" r:id="rId35"/>
    <p:sldId id="471" r:id="rId36"/>
    <p:sldId id="473" r:id="rId37"/>
    <p:sldId id="474" r:id="rId38"/>
    <p:sldId id="469" r:id="rId39"/>
  </p:sldIdLst>
  <p:sldSz cx="12192000" cy="6858000"/>
  <p:notesSz cx="6808788" cy="9940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otte Raby" initials="CR" lastIdx="5" clrIdx="0">
    <p:extLst>
      <p:ext uri="{19B8F6BF-5375-455C-9EA6-DF929625EA0E}">
        <p15:presenceInfo xmlns:p15="http://schemas.microsoft.com/office/powerpoint/2012/main" userId="3ce8dd4a77e46e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E32"/>
    <a:srgbClr val="ED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51" autoAdjust="0"/>
    <p:restoredTop sz="77351"/>
  </p:normalViewPr>
  <p:slideViewPr>
    <p:cSldViewPr>
      <p:cViewPr varScale="1">
        <p:scale>
          <a:sx n="54" d="100"/>
          <a:sy n="54" d="100"/>
        </p:scale>
        <p:origin x="68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96AF1521-527F-9A4A-B206-9C642680D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2075" y="746125"/>
            <a:ext cx="6624638" cy="372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5C551B8-6B7A-B445-8A47-DCE3FB8E68C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07839" y="4721940"/>
            <a:ext cx="4993111" cy="44734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en-US" noProof="0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en-US" noProof="0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en-US" noProof="0">
                <a:sym typeface="Calibri" panose="020F050202020403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68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0DF8A2E6-9C85-B947-9248-60269C7C29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71E924FA-A663-404C-B461-BD34C4D994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618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303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64539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96949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61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Celebrate child’s success at school, make time for reading at home!</a:t>
            </a:r>
          </a:p>
        </p:txBody>
      </p:sp>
    </p:spTree>
    <p:extLst>
      <p:ext uri="{BB962C8B-B14F-4D97-AF65-F5344CB8AC3E}">
        <p14:creationId xmlns:p14="http://schemas.microsoft.com/office/powerpoint/2010/main" val="3269180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664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2653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99818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0792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Just think about how many times you have already read things today. It really is a vital skill.</a:t>
            </a:r>
          </a:p>
        </p:txBody>
      </p:sp>
    </p:spTree>
    <p:extLst>
      <p:ext uri="{BB962C8B-B14F-4D97-AF65-F5344CB8AC3E}">
        <p14:creationId xmlns:p14="http://schemas.microsoft.com/office/powerpoint/2010/main" val="955984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3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4457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945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3397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531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9572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820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93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206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5797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44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www.littlewandlelettersandsounds.org.uk</a:t>
            </a:r>
            <a:r>
              <a:rPr lang="en-US" dirty="0"/>
              <a:t>/resources/for-parents/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6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361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81167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BE2B6B3-B4D6-0C48-A6F3-7C7BA60DB1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536B8-4A1E-B343-AF8C-FF757BA961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07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00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505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596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0808-5329-3A4B-BC95-FF75E1EE3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158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lacinia </a:t>
            </a:r>
            <a:r>
              <a:rPr lang="en-US" dirty="0" err="1"/>
              <a:t>efficitur</a:t>
            </a:r>
            <a:r>
              <a:rPr lang="en-US" dirty="0"/>
              <a:t>. Ut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dictum </a:t>
            </a:r>
            <a:r>
              <a:rPr lang="en-US" dirty="0" err="1"/>
              <a:t>urna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tempus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55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lacinia </a:t>
            </a:r>
            <a:r>
              <a:rPr lang="en-US" dirty="0" err="1"/>
              <a:t>efficitur</a:t>
            </a:r>
            <a:r>
              <a:rPr lang="en-US" dirty="0"/>
              <a:t>. Ut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dictum </a:t>
            </a:r>
            <a:r>
              <a:rPr lang="en-US" dirty="0" err="1"/>
              <a:t>urna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tempus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8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467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CA5357F-9713-BB4D-9AE1-E10DB318EF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188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DF02A9-D1D6-1947-8903-4AEE4B422F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916113"/>
            <a:ext cx="5473700" cy="43926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7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6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9C405-5329-8F44-BF87-076C7BC7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9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05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24F4-450B-494A-8168-C27743591B4F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01055-81AA-C044-9423-EC0F2F6D7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11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753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3FE484-FEE0-2449-9EE7-ED6769BE717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11088688" y="6403975"/>
            <a:ext cx="265112" cy="2682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45718" tIns="45718" rIns="45718" bIns="45718" numCol="1" anchor="ctr" anchorCtr="0" compatLnSpc="1">
            <a:prstTxWarp prst="textNoShape">
              <a:avLst/>
            </a:prstTxWarp>
          </a:bodyPr>
          <a:lstStyle>
            <a:lvl1pPr algn="r" eaLnBrk="1">
              <a:defRPr sz="1200">
                <a:solidFill>
                  <a:srgbClr val="888888"/>
                </a:solidFill>
              </a:defRPr>
            </a:lvl1pPr>
          </a:lstStyle>
          <a:p>
            <a:fld id="{78C86882-5437-3747-9A87-8CEFECD49F1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A135BC1E-1C1B-374E-A928-22464112F5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  <a:sym typeface="Calibri Light" panose="020F03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5pPr>
      <a:lvl6pPr marL="4572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6pPr>
      <a:lvl7pPr marL="9144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7pPr>
      <a:lvl8pPr marL="13716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8pPr>
      <a:lvl9pPr marL="18288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b="1" kern="1200">
          <a:solidFill>
            <a:schemeClr val="bg1"/>
          </a:solidFill>
          <a:latin typeface="Gotham Narrow Bold" pitchFamily="2" charset="0"/>
          <a:ea typeface="+mn-ea"/>
          <a:cs typeface="+mn-cs"/>
          <a:sym typeface="Calibri" panose="020F0502020204030204" pitchFamily="34" charset="0"/>
        </a:defRPr>
      </a:lvl1pPr>
      <a:lvl2pPr marL="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Calibri" panose="020F0502020204030204" pitchFamily="34" charset="0"/>
        </a:defRPr>
      </a:lvl2pPr>
      <a:lvl3pPr marL="9144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rgbClr val="000000"/>
          </a:solidFill>
          <a:latin typeface="+mn-lt"/>
          <a:ea typeface="+mn-ea"/>
          <a:cs typeface="Open Sans" panose="020B0606030504020204" pitchFamily="34" charset="0"/>
          <a:sym typeface="Calibri" panose="020F0502020204030204" pitchFamily="34" charset="0"/>
        </a:defRPr>
      </a:lvl3pPr>
      <a:lvl4pPr marL="1371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rgbClr val="000000"/>
          </a:solidFill>
          <a:latin typeface="+mn-lt"/>
          <a:ea typeface="+mn-ea"/>
          <a:cs typeface="Open Sans" panose="020B0606030504020204" pitchFamily="34" charset="0"/>
          <a:sym typeface="Calibri" panose="020F0502020204030204" pitchFamily="34" charset="0"/>
        </a:defRPr>
      </a:lvl4pPr>
      <a:lvl5pPr marL="18288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rgbClr val="000000"/>
          </a:solidFill>
          <a:latin typeface="+mn-lt"/>
          <a:ea typeface="+mn-ea"/>
          <a:cs typeface="Open Sans" panose="020B0606030504020204" pitchFamily="34" charset="0"/>
          <a:sym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1AB373-CFC7-C849-A174-915481BA7EC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  <p:sldLayoutId id="2147483696" r:id="rId3"/>
    <p:sldLayoutId id="2147483697" r:id="rId4"/>
    <p:sldLayoutId id="2147483698" r:id="rId5"/>
    <p:sldLayoutId id="2147483717" r:id="rId6"/>
    <p:sldLayoutId id="2147483718" r:id="rId7"/>
    <p:sldLayoutId id="2147483731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1704D62-23FC-224F-B479-F741B27866F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83293" y="260648"/>
            <a:ext cx="1266574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8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3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3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C1KTDag0ZA" TargetMode="Externa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f"/><Relationship Id="rId5" Type="http://schemas.openxmlformats.org/officeDocument/2006/relationships/image" Target="../media/image33.tiff"/><Relationship Id="rId4" Type="http://schemas.openxmlformats.org/officeDocument/2006/relationships/image" Target="../media/image32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L5YUCPyC5I?feature=oembed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ZtjFIvA_f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DvOuc7cWXxc" TargetMode="External"/><Relationship Id="rId5" Type="http://schemas.openxmlformats.org/officeDocument/2006/relationships/hyperlink" Target="https://youtu.be/qDu3JAjf-U0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6">
            <a:extLst>
              <a:ext uri="{FF2B5EF4-FFF2-40B4-BE49-F238E27FC236}">
                <a16:creationId xmlns:a16="http://schemas.microsoft.com/office/drawing/2014/main" id="{4A9BDAC7-397C-164A-A84F-9A78B8DF9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49" y="5301208"/>
            <a:ext cx="8499479" cy="57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Parent workshop: </a:t>
            </a:r>
            <a:r>
              <a:rPr lang="en-US" sz="2800" dirty="0">
                <a:solidFill>
                  <a:schemeClr val="bg1"/>
                </a:solidFill>
              </a:rPr>
              <a:t>Phonics and early reading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3606950-956A-2146-9DAF-59766DE08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077072"/>
            <a:ext cx="4320480" cy="128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GB" altLang="en-US" sz="4800" b="1" dirty="0">
                <a:solidFill>
                  <a:schemeClr val="bg1"/>
                </a:solidFill>
              </a:rPr>
              <a:t>Teach reading: change lives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03912" y="1522527"/>
            <a:ext cx="58326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Reading and phonics meeting for Reception class parents.</a:t>
            </a:r>
          </a:p>
          <a:p>
            <a:pPr algn="ctr"/>
            <a:endParaRPr lang="en-GB" sz="40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9</a:t>
            </a:r>
            <a:r>
              <a:rPr lang="en-GB" sz="4000" b="1" baseline="30000" dirty="0">
                <a:latin typeface="Century Gothic" panose="020B0502020202020204" pitchFamily="34" charset="0"/>
              </a:rPr>
              <a:t>th</a:t>
            </a:r>
            <a:r>
              <a:rPr lang="en-GB" sz="4000" b="1" dirty="0">
                <a:latin typeface="Century Gothic" panose="020B0502020202020204" pitchFamily="34" charset="0"/>
              </a:rPr>
              <a:t> October 2023 </a:t>
            </a:r>
          </a:p>
          <a:p>
            <a:endParaRPr lang="en-GB" sz="40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3B3DD4-A689-7440-8390-D80792CB9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order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3398DB-F0B8-D14E-AAA3-50D22D96B9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9976" y="1772816"/>
            <a:ext cx="4850928" cy="4176464"/>
          </a:xfrm>
          <a:prstGeom prst="roundRect">
            <a:avLst>
              <a:gd name="adj" fmla="val 2325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908B15-A23E-CB47-8001-6496D25A91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00" y="1484784"/>
            <a:ext cx="4850928" cy="5184576"/>
          </a:xfrm>
          <a:prstGeom prst="roundRect">
            <a:avLst>
              <a:gd name="adj" fmla="val 2530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0096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6699" y="258096"/>
            <a:ext cx="9793088" cy="648072"/>
          </a:xfrm>
        </p:spPr>
        <p:txBody>
          <a:bodyPr/>
          <a:lstStyle/>
          <a:p>
            <a:r>
              <a:rPr lang="en-GB" dirty="0"/>
              <a:t>Teaching sequence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042" y="1027032"/>
            <a:ext cx="8287907" cy="585869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23392" y="1916832"/>
            <a:ext cx="10873208" cy="439248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379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5600B1-8DEE-7042-8BB5-4711875F2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Gradually your child learns the entire alphabetic code: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1D942-2F2C-2E40-A7C5-F612F9DBAA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914"/>
          <a:stretch/>
        </p:blipFill>
        <p:spPr>
          <a:xfrm>
            <a:off x="524992" y="1484784"/>
            <a:ext cx="4850928" cy="5423724"/>
          </a:xfrm>
          <a:prstGeom prst="roundRect">
            <a:avLst>
              <a:gd name="adj" fmla="val 3145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1F0601-B503-5F43-8A03-877058285A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564"/>
          <a:stretch/>
        </p:blipFill>
        <p:spPr>
          <a:xfrm>
            <a:off x="5807968" y="1449717"/>
            <a:ext cx="4850928" cy="4487620"/>
          </a:xfrm>
          <a:prstGeom prst="roundRect">
            <a:avLst>
              <a:gd name="adj" fmla="val 3378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755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0C1C3FB-22BE-674D-A0B5-A5145EBE5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980" y="2045703"/>
            <a:ext cx="2010312" cy="2876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8E5868-D84C-7545-A9F1-126E820F7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83" y="2045703"/>
            <a:ext cx="2057987" cy="2963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790E23-9E32-574E-81CA-4278D901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make learning stick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49D0C-0D49-2F4F-BA24-28CF6B89B7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47253" y="2751060"/>
            <a:ext cx="1651150" cy="167545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	</a:t>
            </a:r>
            <a:endParaRPr lang="en-US" dirty="0"/>
          </a:p>
        </p:txBody>
      </p:sp>
      <p:pic>
        <p:nvPicPr>
          <p:cNvPr id="15" name="Picture 1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198A57D-E228-0A45-AF74-FCE2257B2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755" y="2339556"/>
            <a:ext cx="2730514" cy="1716914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08427D23-5B97-BB49-9F61-1AAD3324AC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336" y="4221088"/>
            <a:ext cx="2730514" cy="1694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757EBA-D8DF-E442-AC59-BD3CEBCEB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8850" y="3198013"/>
            <a:ext cx="2018257" cy="2908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E2143B-5B1E-3545-90B1-E9199C029D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5033" y="3221851"/>
            <a:ext cx="2050041" cy="288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9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9A5F2C-AD7F-CF4C-9D4C-AD07FF3F812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Tricky words </a:t>
            </a:r>
          </a:p>
        </p:txBody>
      </p:sp>
      <p:pic>
        <p:nvPicPr>
          <p:cNvPr id="5" name="3C1KTDag0ZA"/>
          <p:cNvPicPr>
            <a:picLocks noRot="1" noChangeAspect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921886"/>
            <a:ext cx="7614592" cy="4129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30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9376" y="1052736"/>
            <a:ext cx="7704856" cy="5146812"/>
          </a:xfrm>
        </p:spPr>
        <p:txBody>
          <a:bodyPr/>
          <a:lstStyle/>
          <a:p>
            <a:pPr lvl="0"/>
            <a:r>
              <a:rPr lang="en-GB" b="1" u="sng" dirty="0"/>
              <a:t>Flashcards: </a:t>
            </a:r>
            <a:endParaRPr lang="en-GB" dirty="0"/>
          </a:p>
          <a:p>
            <a:r>
              <a:rPr lang="en-GB" dirty="0"/>
              <a:t>Children take home a pack of flashcards on </a:t>
            </a:r>
            <a:r>
              <a:rPr lang="en-GB" dirty="0">
                <a:solidFill>
                  <a:srgbClr val="FF0000"/>
                </a:solidFill>
              </a:rPr>
              <a:t>red </a:t>
            </a:r>
            <a:r>
              <a:rPr lang="en-GB" dirty="0"/>
              <a:t>and </a:t>
            </a:r>
            <a:r>
              <a:rPr lang="en-GB" dirty="0">
                <a:solidFill>
                  <a:srgbClr val="00B050"/>
                </a:solidFill>
              </a:rPr>
              <a:t>green</a:t>
            </a:r>
            <a:r>
              <a:rPr lang="en-GB" dirty="0"/>
              <a:t> cards. </a:t>
            </a:r>
          </a:p>
          <a:p>
            <a:r>
              <a:rPr lang="en-GB" dirty="0"/>
              <a:t>Words that we ‘</a:t>
            </a:r>
            <a:r>
              <a:rPr lang="en-GB" b="1" dirty="0"/>
              <a:t>sound talk and blend</a:t>
            </a:r>
            <a:r>
              <a:rPr lang="en-GB" dirty="0"/>
              <a:t>’ are written on a green card.</a:t>
            </a:r>
          </a:p>
          <a:p>
            <a:r>
              <a:rPr lang="en-GB" dirty="0"/>
              <a:t>Words that have a ‘</a:t>
            </a:r>
            <a:r>
              <a:rPr lang="en-GB" b="1" dirty="0"/>
              <a:t>tricky part</a:t>
            </a:r>
            <a:r>
              <a:rPr lang="en-GB" dirty="0"/>
              <a:t>’ in them are written on a red card, tricky words</a:t>
            </a:r>
          </a:p>
          <a:p>
            <a:r>
              <a:rPr lang="en-GB" dirty="0"/>
              <a:t>Words will be tested regularly in school.</a:t>
            </a:r>
          </a:p>
          <a:p>
            <a:r>
              <a:rPr lang="en-GB" dirty="0"/>
              <a:t>Parents encouraged to practise these flash cards at home. 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1988840"/>
            <a:ext cx="376786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40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E4AC40-E2B1-BC49-BFC1-AB1227E350D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263352" y="-1179512"/>
            <a:ext cx="8556550" cy="8935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8005F6-CA72-7F49-9FE7-38E6A45AA721}"/>
              </a:ext>
            </a:extLst>
          </p:cNvPr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dirty="0">
                <a:solidFill>
                  <a:schemeClr val="bg1"/>
                </a:solidFill>
              </a:rPr>
              <a:t>Reading at home</a:t>
            </a:r>
          </a:p>
        </p:txBody>
      </p:sp>
    </p:spTree>
    <p:extLst>
      <p:ext uri="{BB962C8B-B14F-4D97-AF65-F5344CB8AC3E}">
        <p14:creationId xmlns:p14="http://schemas.microsoft.com/office/powerpoint/2010/main" val="119586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ED8210-885A-174D-BE35-D51386DEE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2039943"/>
            <a:ext cx="6336704" cy="439248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2"/>
                </a:solidFill>
                <a:latin typeface="Calibri"/>
                <a:cs typeface="Calibri"/>
              </a:rPr>
              <a:t>Reading a book and chatting had a positive impact a year later on children’s ability to…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understand words and sentences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use a wide range of vocabulary 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develop listening comprehension skills.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The amount of books children were exposed to by age 6 was a positive predictor of their reading ability two years later.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1341B6-FC05-0C46-9C0D-7547DDDC1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7632848" cy="1152128"/>
          </a:xfrm>
        </p:spPr>
        <p:txBody>
          <a:bodyPr/>
          <a:lstStyle/>
          <a:p>
            <a:r>
              <a:rPr lang="en-US" dirty="0"/>
              <a:t>The most important thing you can do is read with your child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FE7C68-BDBB-E140-8D8B-B0BB4B7FFB6D}"/>
              </a:ext>
            </a:extLst>
          </p:cNvPr>
          <p:cNvSpPr txBox="1"/>
          <p:nvPr/>
        </p:nvSpPr>
        <p:spPr>
          <a:xfrm>
            <a:off x="479376" y="6124654"/>
            <a:ext cx="97701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Parental involvement in the development of children’s reading skills:  A five-year longitudinal study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(2002)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Senechal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, M. and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Lefvre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, J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F1A9DE-555E-D447-B11E-7281FAC2B6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8"/>
          <a:stretch/>
        </p:blipFill>
        <p:spPr>
          <a:xfrm>
            <a:off x="7320136" y="1818287"/>
            <a:ext cx="4392488" cy="3909005"/>
          </a:xfrm>
          <a:prstGeom prst="roundRect">
            <a:avLst>
              <a:gd name="adj" fmla="val 5225"/>
            </a:avLst>
          </a:prstGeom>
        </p:spPr>
      </p:pic>
    </p:spTree>
    <p:extLst>
      <p:ext uri="{BB962C8B-B14F-4D97-AF65-F5344CB8AC3E}">
        <p14:creationId xmlns:p14="http://schemas.microsoft.com/office/powerpoint/2010/main" val="402381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5360" y="1700808"/>
            <a:ext cx="11305256" cy="4392488"/>
          </a:xfrm>
        </p:spPr>
        <p:txBody>
          <a:bodyPr/>
          <a:lstStyle/>
          <a:p>
            <a:r>
              <a:rPr lang="en-GB" dirty="0"/>
              <a:t>Phonics begin – Little </a:t>
            </a:r>
            <a:r>
              <a:rPr lang="en-GB" dirty="0" err="1"/>
              <a:t>Wandle</a:t>
            </a:r>
            <a:r>
              <a:rPr lang="en-GB" dirty="0"/>
              <a:t> scheme </a:t>
            </a:r>
          </a:p>
          <a:p>
            <a:r>
              <a:rPr lang="en-GB" b="1" dirty="0"/>
              <a:t>Phonics homework </a:t>
            </a:r>
            <a:r>
              <a:rPr lang="en-GB" dirty="0"/>
              <a:t>– letters/ phonemes from the week</a:t>
            </a:r>
          </a:p>
          <a:p>
            <a:r>
              <a:rPr lang="en-GB" b="1" dirty="0"/>
              <a:t>Keep up  - phonics flashcards </a:t>
            </a:r>
            <a:r>
              <a:rPr lang="en-GB" dirty="0"/>
              <a:t>, continue to read and learn at home and in reading time </a:t>
            </a:r>
          </a:p>
          <a:p>
            <a:r>
              <a:rPr lang="en-GB" b="1" dirty="0"/>
              <a:t>Keep up - Oral blending picture prompt pack </a:t>
            </a:r>
            <a:r>
              <a:rPr lang="en-GB" dirty="0"/>
              <a:t>– home learning (point to the d-o-g)</a:t>
            </a:r>
          </a:p>
          <a:p>
            <a:r>
              <a:rPr lang="en-GB" dirty="0"/>
              <a:t>Flash cards with CVC words – to develop independent blending. </a:t>
            </a:r>
          </a:p>
          <a:p>
            <a:r>
              <a:rPr lang="en-GB" dirty="0"/>
              <a:t>This is also shared through Little </a:t>
            </a:r>
            <a:r>
              <a:rPr lang="en-GB" dirty="0" err="1"/>
              <a:t>Wandle</a:t>
            </a:r>
            <a:r>
              <a:rPr lang="en-GB" dirty="0"/>
              <a:t> phonics weekly homework sheet.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5360" y="476672"/>
            <a:ext cx="9793088" cy="720080"/>
          </a:xfrm>
        </p:spPr>
        <p:txBody>
          <a:bodyPr/>
          <a:lstStyle/>
          <a:p>
            <a:r>
              <a:rPr lang="en-GB" dirty="0"/>
              <a:t>Our reading pathway …</a:t>
            </a:r>
          </a:p>
        </p:txBody>
      </p:sp>
    </p:spTree>
    <p:extLst>
      <p:ext uri="{BB962C8B-B14F-4D97-AF65-F5344CB8AC3E}">
        <p14:creationId xmlns:p14="http://schemas.microsoft.com/office/powerpoint/2010/main" val="2660308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6CCD5B-D6D2-5041-8332-77F5BAF0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teach reading in books?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B147FC-1694-9447-A316-7C4CB62A9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1717880"/>
            <a:ext cx="2402504" cy="2287184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7C3C28-D01B-D74A-94F9-1B7CEC780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4166152"/>
            <a:ext cx="2402504" cy="2287184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D0F2AB-F254-3144-A68D-A0290C5B4D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6955" y="2556242"/>
            <a:ext cx="2504138" cy="3085098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2865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D1E7C75-6C89-A249-A30C-CE8E70E36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392" y="1916832"/>
            <a:ext cx="3600400" cy="4398659"/>
          </a:xfrm>
          <a:prstGeom prst="roundRect">
            <a:avLst>
              <a:gd name="adj" fmla="val 3335"/>
            </a:avLst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7BE807-306C-AB4D-9DBF-534B43CD6A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808" y="1916832"/>
            <a:ext cx="3600400" cy="4392488"/>
          </a:xfrm>
          <a:prstGeom prst="roundRect">
            <a:avLst>
              <a:gd name="adj" fmla="val 3996"/>
            </a:avLst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34C08F-E545-904E-BA43-E68CEBDE484F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" r="-100"/>
          <a:stretch/>
        </p:blipFill>
        <p:spPr>
          <a:xfrm>
            <a:off x="8112224" y="1916832"/>
            <a:ext cx="3607200" cy="2088000"/>
          </a:xfrm>
          <a:prstGeom prst="roundRect">
            <a:avLst>
              <a:gd name="adj" fmla="val 4292"/>
            </a:avLst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FC6224D-9348-0849-A788-DC9043F0C8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2224" y="4204795"/>
            <a:ext cx="3618402" cy="2088465"/>
          </a:xfrm>
          <a:prstGeom prst="roundRect">
            <a:avLst>
              <a:gd name="adj" fmla="val 4293"/>
            </a:avLst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6FA5D5B-84DD-2045-95A0-148DB04A3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7003074" cy="1152128"/>
          </a:xfrm>
        </p:spPr>
        <p:txBody>
          <a:bodyPr/>
          <a:lstStyle/>
          <a:p>
            <a:r>
              <a:rPr lang="en-US" dirty="0"/>
              <a:t>How many times have you already read today?</a:t>
            </a:r>
          </a:p>
        </p:txBody>
      </p:sp>
    </p:spTree>
    <p:extLst>
      <p:ext uri="{BB962C8B-B14F-4D97-AF65-F5344CB8AC3E}">
        <p14:creationId xmlns:p14="http://schemas.microsoft.com/office/powerpoint/2010/main" val="428116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3699B1BC-E66A-8E40-B1ED-E79D03D2F8BC}"/>
              </a:ext>
            </a:extLst>
          </p:cNvPr>
          <p:cNvSpPr txBox="1">
            <a:spLocks/>
          </p:cNvSpPr>
          <p:nvPr/>
        </p:nvSpPr>
        <p:spPr>
          <a:xfrm>
            <a:off x="263352" y="332656"/>
            <a:ext cx="9937104" cy="1152128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endParaRPr lang="en-US" dirty="0"/>
          </a:p>
        </p:txBody>
      </p:sp>
      <p:pic>
        <p:nvPicPr>
          <p:cNvPr id="12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ACEDA292-F7DD-6A4A-B156-4DBE2EFF8E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950" y="2086205"/>
            <a:ext cx="4348233" cy="3816423"/>
          </a:xfrm>
          <a:prstGeom prst="roundRect">
            <a:avLst>
              <a:gd name="adj" fmla="val 3343"/>
            </a:avLst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481A8C2-E3D2-5A46-8FC1-D043DCBC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8064896" cy="1152128"/>
          </a:xfrm>
        </p:spPr>
        <p:txBody>
          <a:bodyPr/>
          <a:lstStyle/>
          <a:p>
            <a:r>
              <a:rPr lang="en-US" dirty="0"/>
              <a:t>We use assessment to match your child the right level of book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9C6E763-81F8-0149-844B-F8C29823E5E5}"/>
              </a:ext>
            </a:extLst>
          </p:cNvPr>
          <p:cNvCxnSpPr/>
          <p:nvPr/>
        </p:nvCxnSpPr>
        <p:spPr>
          <a:xfrm>
            <a:off x="5447928" y="4064263"/>
            <a:ext cx="936104" cy="0"/>
          </a:xfrm>
          <a:prstGeom prst="straightConnector1">
            <a:avLst/>
          </a:prstGeom>
          <a:ln w="47625"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F30DC56-E8C1-D645-98C1-6E00FC34C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737" y="2132856"/>
            <a:ext cx="2795209" cy="2638677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CEA57A-E6D7-224E-8818-48078F7E71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312" y="2739334"/>
            <a:ext cx="2795209" cy="2649858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B803DF-37BD-0746-AD9F-AB2ECF12F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1582" y="3253987"/>
            <a:ext cx="2795209" cy="2649858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271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5360" y="1340768"/>
            <a:ext cx="11449272" cy="4392488"/>
          </a:xfrm>
        </p:spPr>
        <p:txBody>
          <a:bodyPr/>
          <a:lstStyle/>
          <a:p>
            <a:r>
              <a:rPr lang="en-GB" b="1" dirty="0"/>
              <a:t>Once blending independently </a:t>
            </a:r>
            <a:r>
              <a:rPr lang="en-GB" dirty="0"/>
              <a:t>and secure  – Little </a:t>
            </a:r>
            <a:r>
              <a:rPr lang="en-GB" dirty="0" err="1"/>
              <a:t>Wandle</a:t>
            </a:r>
            <a:r>
              <a:rPr lang="en-GB" dirty="0"/>
              <a:t> phonics books go home</a:t>
            </a:r>
          </a:p>
          <a:p>
            <a:r>
              <a:rPr lang="en-GB" b="1" dirty="0"/>
              <a:t>Wordless stories  </a:t>
            </a:r>
            <a:r>
              <a:rPr lang="en-GB" dirty="0"/>
              <a:t>-  to build comprehension skills</a:t>
            </a:r>
          </a:p>
          <a:p>
            <a:r>
              <a:rPr lang="en-GB" b="1" dirty="0"/>
              <a:t>Simple captions book </a:t>
            </a:r>
            <a:r>
              <a:rPr lang="en-GB" dirty="0"/>
              <a:t>– to model how to read simple caption, teacher voice.</a:t>
            </a:r>
          </a:p>
          <a:p>
            <a:r>
              <a:rPr lang="en-GB" dirty="0"/>
              <a:t>Model:  ‘Sound talk and blend’</a:t>
            </a:r>
          </a:p>
          <a:p>
            <a:r>
              <a:rPr lang="en-GB" dirty="0"/>
              <a:t>Read and blend words</a:t>
            </a:r>
          </a:p>
          <a:p>
            <a:r>
              <a:rPr lang="en-GB" dirty="0"/>
              <a:t>Reread the caption altogether without segmenting (use our ‘</a:t>
            </a:r>
            <a:r>
              <a:rPr lang="en-GB" b="1" dirty="0"/>
              <a:t>teacher voice’)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648072"/>
          </a:xfrm>
        </p:spPr>
        <p:txBody>
          <a:bodyPr/>
          <a:lstStyle/>
          <a:p>
            <a:r>
              <a:rPr lang="en-GB" dirty="0"/>
              <a:t>Our reading pathway …</a:t>
            </a:r>
          </a:p>
        </p:txBody>
      </p:sp>
    </p:spTree>
    <p:extLst>
      <p:ext uri="{BB962C8B-B14F-4D97-AF65-F5344CB8AC3E}">
        <p14:creationId xmlns:p14="http://schemas.microsoft.com/office/powerpoint/2010/main" val="2828586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ild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D6DFDD0E-EB92-DD41-92A6-796144DC90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1984" y="1968267"/>
            <a:ext cx="5760639" cy="3909005"/>
          </a:xfrm>
          <a:prstGeom prst="roundRect">
            <a:avLst>
              <a:gd name="adj" fmla="val 4317"/>
            </a:avLst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31C409-33E5-0C4B-8076-B55700B80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328592" cy="439248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2"/>
                </a:solidFill>
              </a:rPr>
              <a:t>This means that your child should: 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Know all the sounds and tricky words in their phonics book well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Read many of the words by silent blending (in their head) – their reading will be automatic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Only need to stop and sound out about 5% of the words by the time they bring the book home – but they should be able to do this on their own.</a:t>
            </a: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77FC48-7961-9849-B44F-999E708DB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sz="3600" dirty="0"/>
              <a:t>Reading a book at the right level</a:t>
            </a:r>
          </a:p>
        </p:txBody>
      </p:sp>
    </p:spTree>
    <p:extLst>
      <p:ext uri="{BB962C8B-B14F-4D97-AF65-F5344CB8AC3E}">
        <p14:creationId xmlns:p14="http://schemas.microsoft.com/office/powerpoint/2010/main" val="199997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29D9F07-F2DA-894B-8DF2-76A12817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73" y="2662727"/>
            <a:ext cx="2983849" cy="2828689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6000"/>
              </a:schemeClr>
            </a:glo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4C7683-39CB-9745-BD8A-F78647576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786" y="1367385"/>
            <a:ext cx="7950429" cy="525028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C2C5322-C816-CC44-B38C-334FC281C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Books going home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A4A86D-1242-B34F-88C8-5D9AC660725C}"/>
              </a:ext>
            </a:extLst>
          </p:cNvPr>
          <p:cNvSpPr/>
          <p:nvPr/>
        </p:nvSpPr>
        <p:spPr>
          <a:xfrm>
            <a:off x="4055354" y="4293096"/>
            <a:ext cx="4248472" cy="1130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0E41A3-E515-0E45-9C26-69C32364A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2064" y="4077072"/>
            <a:ext cx="1519299" cy="1519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2B8F0E-C77E-A945-9CD7-8CD7211A9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289" y="4415005"/>
            <a:ext cx="886258" cy="88625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399E4BB-5C61-4B4C-A3A5-D722BF994851}"/>
              </a:ext>
            </a:extLst>
          </p:cNvPr>
          <p:cNvGrpSpPr/>
          <p:nvPr/>
        </p:nvGrpSpPr>
        <p:grpSpPr>
          <a:xfrm>
            <a:off x="5678049" y="3361635"/>
            <a:ext cx="835902" cy="835902"/>
            <a:chOff x="4871864" y="3573016"/>
            <a:chExt cx="720080" cy="72008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2FFDC9F-CC4E-8844-8B62-E2112841D1D0}"/>
                </a:ext>
              </a:extLst>
            </p:cNvPr>
            <p:cNvSpPr/>
            <p:nvPr/>
          </p:nvSpPr>
          <p:spPr>
            <a:xfrm>
              <a:off x="5159896" y="3573016"/>
              <a:ext cx="144016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20A4BF-327F-E947-866B-30FAEA6A0D8A}"/>
                </a:ext>
              </a:extLst>
            </p:cNvPr>
            <p:cNvSpPr/>
            <p:nvPr/>
          </p:nvSpPr>
          <p:spPr>
            <a:xfrm rot="16200000">
              <a:off x="5159896" y="3569865"/>
              <a:ext cx="144016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9876" y="1954518"/>
            <a:ext cx="33051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6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233248" cy="4392488"/>
          </a:xfrm>
        </p:spPr>
        <p:txBody>
          <a:bodyPr/>
          <a:lstStyle/>
          <a:p>
            <a:r>
              <a:rPr lang="en-GB" dirty="0"/>
              <a:t>•	Additional </a:t>
            </a:r>
          </a:p>
          <a:p>
            <a:r>
              <a:rPr lang="en-GB" dirty="0"/>
              <a:t>ORT phonics books are available to support. These can be sent home to support gaps in ‘letters’ and this allows the </a:t>
            </a:r>
            <a:r>
              <a:rPr lang="en-GB" dirty="0" err="1"/>
              <a:t>chn</a:t>
            </a:r>
            <a:r>
              <a:rPr lang="en-GB" dirty="0"/>
              <a:t> to practise blending these letters in words. gaps and blending</a:t>
            </a:r>
          </a:p>
          <a:p>
            <a:endParaRPr lang="en-GB" dirty="0"/>
          </a:p>
          <a:p>
            <a:r>
              <a:rPr lang="en-GB" dirty="0"/>
              <a:t>•	Once the children are reading more confidently and fluently, reading phase 2 set 5 books confidently/ Phase 3 set 1, the </a:t>
            </a:r>
            <a:r>
              <a:rPr lang="en-GB" dirty="0" err="1"/>
              <a:t>chn</a:t>
            </a:r>
            <a:r>
              <a:rPr lang="en-GB" dirty="0"/>
              <a:t> will also take another book home from our ORT stages. This is to develop their comprehension, expression and fluency in reading.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9762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C54C73-597C-A44C-AEB0-5A2995796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2204864"/>
            <a:ext cx="3117864" cy="2968207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98AD0-3875-B94F-A90E-046466F6C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2544416"/>
            <a:ext cx="5854168" cy="376490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Your child should be able to read their book with minimal help.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If they can’t read a word read encourage them to use their phonics to blend the sounds. If they still struggle, read it to them.</a:t>
            </a: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Talk about the book and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celebrate their success.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6F458-A726-794D-91AB-7485E7781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Listening to your child read their phonics book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18087A-1684-9A43-95A8-D4FAAF59F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240" y="3212976"/>
            <a:ext cx="3096344" cy="2947720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7829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A77DE003-8673-7349-8269-8B2BBAA6A7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336631" y="1929002"/>
            <a:ext cx="4359498" cy="3909005"/>
          </a:xfrm>
          <a:prstGeom prst="roundRect">
            <a:avLst>
              <a:gd name="adj" fmla="val 3700"/>
            </a:avLst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F6C5C2-432E-8248-84DB-431199FAE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6624736" cy="439248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2"/>
                </a:solidFill>
              </a:rPr>
              <a:t>The shared book is for YOU to read: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Make the story sound as exciting as you can by changing your voice.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Talk with your child as much as you can: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Introduce new and exciting language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Encourage your child to use new vocabulary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Make up sentences together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Find different words to use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Describe things you see.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0C56A2-B8FB-0E4C-9808-4C844582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to your child</a:t>
            </a:r>
          </a:p>
        </p:txBody>
      </p:sp>
    </p:spTree>
    <p:extLst>
      <p:ext uri="{BB962C8B-B14F-4D97-AF65-F5344CB8AC3E}">
        <p14:creationId xmlns:p14="http://schemas.microsoft.com/office/powerpoint/2010/main" val="341119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BB20-2EB0-A44A-886D-D675349D61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One of the greatest gifts adults can give is to read to children </a:t>
            </a:r>
          </a:p>
          <a:p>
            <a:r>
              <a:rPr lang="en-US" b="0" dirty="0"/>
              <a:t>Carl Sagan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apestryjournal.com/2r/pages/s_1003578/p_09-2022/m_o_667_dpqevr31w1w65h3fbn9wpj38te2ntw2r.jpg?s=1003578&amp;u=1&amp;Expires=1664822066&amp;Signature=iRbj1ikBo2rvtfEEAGofsnQyHep3jABPJxTMEX8IgZ-7luAuBZXn0A-M-3~c5rOpWDmyDnEf~EJ8HiQkYHmP7lElcaQNljtMnA4BJoRjTwA9TohvYR8tfRbimA7TTE9Ct~IhaYfNl8MFstmGZ~WCdD7oSCProxoT5BpoxFNUxRByPBd41CYovaqQeRMC7tRm6F~HN1DJrgdWgLSMI~m-vmgVkYZiFgmxX5mjcNU5K8U6~1rSZ1EvsUFqzUcPzHj0VeCxxzr9Dxn84w3MOSKxEePuDR7562RSppUYe6RH76FKWcaN9aNOGvTPe~fT11f6aL7aaD6ej3XgALGu8HFgoQ__&amp;Key-Pair-Id=APKAJUSDRV55TOQKS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340768"/>
            <a:ext cx="855345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578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C3718E-0D40-DCFD-4D37-6F8752D3C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602" y="106392"/>
            <a:ext cx="8260796" cy="6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2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15ACB3-6F3C-7008-DAC3-4A1722F7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Best way to acquire new vocabulary is through reading: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6723F-C621-AB5C-4297-AA8B2E2B8C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360" y="1916832"/>
            <a:ext cx="11161240" cy="439248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95034A-8D57-7EAC-B7DF-B870E81D9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620" y="1510308"/>
            <a:ext cx="9201844" cy="563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89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1D64586-E943-14D4-DB50-575162F52186}"/>
              </a:ext>
            </a:extLst>
          </p:cNvPr>
          <p:cNvSpPr txBox="1">
            <a:spLocks/>
          </p:cNvSpPr>
          <p:nvPr/>
        </p:nvSpPr>
        <p:spPr>
          <a:xfrm>
            <a:off x="457200" y="476250"/>
            <a:ext cx="8229600" cy="62658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GB" altLang="en-US" sz="2000" b="1" u="sng" dirty="0">
                <a:solidFill>
                  <a:srgbClr val="03495C"/>
                </a:solidFill>
                <a:latin typeface="Century Gothic" panose="020B0502020202020204" pitchFamily="34" charset="0"/>
              </a:rPr>
              <a:t>By the end of YR children should be able to 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b="1" u="sng" dirty="0"/>
              <a:t> </a:t>
            </a:r>
            <a:r>
              <a:rPr lang="en-GB" altLang="en-US" sz="1600" b="1" u="sng" dirty="0">
                <a:latin typeface="Century Gothic" panose="020B0502020202020204" pitchFamily="34" charset="0"/>
              </a:rPr>
              <a:t>Literacy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b="1" u="sng" dirty="0">
                <a:latin typeface="Century Gothic" panose="020B0502020202020204" pitchFamily="34" charset="0"/>
              </a:rPr>
              <a:t>ELG: Comprehension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Children at the </a:t>
            </a:r>
            <a:r>
              <a:rPr lang="en-GB" altLang="en-US" sz="1600" b="1" dirty="0">
                <a:latin typeface="Century Gothic" panose="020B0502020202020204" pitchFamily="34" charset="0"/>
              </a:rPr>
              <a:t>expected level </a:t>
            </a:r>
            <a:r>
              <a:rPr lang="en-GB" altLang="en-US" sz="1600" dirty="0">
                <a:latin typeface="Century Gothic" panose="020B0502020202020204" pitchFamily="34" charset="0"/>
              </a:rPr>
              <a:t>of development will: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- Demonstrate </a:t>
            </a:r>
            <a:r>
              <a:rPr lang="en-GB" altLang="en-US" sz="1600" b="1" dirty="0">
                <a:latin typeface="Century Gothic" panose="020B0502020202020204" pitchFamily="34" charset="0"/>
              </a:rPr>
              <a:t>understanding of what has been read to them </a:t>
            </a:r>
            <a:r>
              <a:rPr lang="en-GB" altLang="en-US" sz="1600" dirty="0">
                <a:latin typeface="Century Gothic" panose="020B0502020202020204" pitchFamily="34" charset="0"/>
              </a:rPr>
              <a:t>by retelling stories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and narratives using their own words and recently introduced vocabulary;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- Anticipate – where appropriate – key events in stories;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- </a:t>
            </a:r>
            <a:r>
              <a:rPr lang="en-GB" altLang="en-US" sz="1600" b="1" dirty="0">
                <a:latin typeface="Century Gothic" panose="020B0502020202020204" pitchFamily="34" charset="0"/>
              </a:rPr>
              <a:t>Use and understand recently introduced vocabulary </a:t>
            </a:r>
            <a:r>
              <a:rPr lang="en-GB" altLang="en-US" sz="1600" dirty="0">
                <a:latin typeface="Century Gothic" panose="020B0502020202020204" pitchFamily="34" charset="0"/>
              </a:rPr>
              <a:t>during discussions about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stories, non-fiction, rhymes and poems and during role-play.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GB" altLang="en-US" sz="1600" b="1" u="sng" dirty="0">
              <a:latin typeface="Century Gothic" panose="020B0502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b="1" u="sng" dirty="0">
                <a:latin typeface="Century Gothic" panose="020B0502020202020204" pitchFamily="34" charset="0"/>
              </a:rPr>
              <a:t>ELG: Word Reading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Children at the </a:t>
            </a:r>
            <a:r>
              <a:rPr lang="en-GB" altLang="en-US" sz="1600" b="1" dirty="0">
                <a:latin typeface="Century Gothic" panose="020B0502020202020204" pitchFamily="34" charset="0"/>
              </a:rPr>
              <a:t>expected level</a:t>
            </a:r>
            <a:r>
              <a:rPr lang="en-GB" altLang="en-US" sz="1600" dirty="0">
                <a:latin typeface="Century Gothic" panose="020B0502020202020204" pitchFamily="34" charset="0"/>
              </a:rPr>
              <a:t> of development will: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- Say a </a:t>
            </a:r>
            <a:r>
              <a:rPr lang="en-GB" altLang="en-US" sz="1600" b="1" dirty="0">
                <a:latin typeface="Century Gothic" panose="020B0502020202020204" pitchFamily="34" charset="0"/>
              </a:rPr>
              <a:t>sound for each letter </a:t>
            </a:r>
            <a:r>
              <a:rPr lang="en-GB" altLang="en-US" sz="1600" dirty="0">
                <a:latin typeface="Century Gothic" panose="020B0502020202020204" pitchFamily="34" charset="0"/>
              </a:rPr>
              <a:t>in the alphabet and at </a:t>
            </a:r>
            <a:r>
              <a:rPr lang="en-GB" altLang="en-US" sz="1600" b="1" dirty="0">
                <a:latin typeface="Century Gothic" panose="020B0502020202020204" pitchFamily="34" charset="0"/>
              </a:rPr>
              <a:t>least 10 digraphs</a:t>
            </a:r>
            <a:r>
              <a:rPr lang="en-GB" altLang="en-US" sz="1600" dirty="0">
                <a:latin typeface="Century Gothic" panose="020B0502020202020204" pitchFamily="34" charset="0"/>
              </a:rPr>
              <a:t>;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- Read words consistent with their phonic knowledge by sound-blending;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- Read aloud simple sentences and books that are consistent with their phonic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GB" altLang="en-US" sz="1600" dirty="0">
                <a:latin typeface="Century Gothic" panose="020B0502020202020204" pitchFamily="34" charset="0"/>
              </a:rPr>
              <a:t>knowledge, including some common exception words. </a:t>
            </a:r>
          </a:p>
        </p:txBody>
      </p:sp>
    </p:spTree>
    <p:extLst>
      <p:ext uri="{BB962C8B-B14F-4D97-AF65-F5344CB8AC3E}">
        <p14:creationId xmlns:p14="http://schemas.microsoft.com/office/powerpoint/2010/main" val="74139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Year 2 – 9.7.2020 – St Margaret's 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404664"/>
            <a:ext cx="619268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996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AEEAEB-E0DF-A449-A551-5E1B666117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263352" y="-1179512"/>
            <a:ext cx="8556550" cy="89353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12E026-EBF9-F244-AF94-27B3DBD213F8}"/>
              </a:ext>
            </a:extLst>
          </p:cNvPr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dirty="0">
                <a:solidFill>
                  <a:schemeClr val="bg1"/>
                </a:solidFill>
              </a:rPr>
              <a:t>Phonics</a:t>
            </a:r>
          </a:p>
        </p:txBody>
      </p:sp>
    </p:spTree>
    <p:extLst>
      <p:ext uri="{BB962C8B-B14F-4D97-AF65-F5344CB8AC3E}">
        <p14:creationId xmlns:p14="http://schemas.microsoft.com/office/powerpoint/2010/main" val="24723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4CC877-0EA2-492F-BCB9-D8060F38E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4392488" cy="4392488"/>
          </a:xfrm>
        </p:spPr>
        <p:txBody>
          <a:bodyPr lIns="91440" tIns="45720" rIns="91440" bIns="45720" anchor="ctr" anchorCtr="0"/>
          <a:lstStyle/>
          <a:p>
            <a:pPr marL="0" indent="0">
              <a:lnSpc>
                <a:spcPct val="100000"/>
              </a:lnSpc>
              <a:buNone/>
            </a:pPr>
            <a:r>
              <a:rPr lang="en-GB" dirty="0"/>
              <a:t>Our school has chosen </a:t>
            </a:r>
            <a:br>
              <a:rPr lang="en-GB" dirty="0"/>
            </a:br>
            <a:r>
              <a:rPr lang="en-GB" i="1" dirty="0"/>
              <a:t>Little </a:t>
            </a:r>
            <a:r>
              <a:rPr lang="en-GB" i="1" dirty="0" err="1"/>
              <a:t>Wandle</a:t>
            </a:r>
            <a:r>
              <a:rPr lang="en-GB" i="1" dirty="0"/>
              <a:t> Letters and Sounds Revised</a:t>
            </a:r>
            <a:r>
              <a:rPr lang="en-GB" dirty="0"/>
              <a:t> as our systematic, synthetic phonics (SSP) programme to teach early reading and spelling.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31222B-A094-4C71-9CE9-75DB7035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</p:spPr>
        <p:txBody>
          <a:bodyPr/>
          <a:lstStyle/>
          <a:p>
            <a:r>
              <a:rPr lang="en-GB" dirty="0"/>
              <a:t>Little </a:t>
            </a:r>
            <a:r>
              <a:rPr lang="en-GB" dirty="0" err="1"/>
              <a:t>Wandle</a:t>
            </a:r>
            <a:r>
              <a:rPr lang="en-GB" dirty="0"/>
              <a:t> Letters and Sounds Revised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F3643-1442-0E4E-8B4B-3F7E09996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603" y="1916832"/>
            <a:ext cx="6770092" cy="4248472"/>
          </a:xfrm>
          <a:prstGeom prst="roundRect">
            <a:avLst>
              <a:gd name="adj" fmla="val 2638"/>
            </a:avLst>
          </a:prstGeom>
        </p:spPr>
      </p:pic>
    </p:spTree>
    <p:extLst>
      <p:ext uri="{BB962C8B-B14F-4D97-AF65-F5344CB8AC3E}">
        <p14:creationId xmlns:p14="http://schemas.microsoft.com/office/powerpoint/2010/main" val="176938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A6BEE2-2F64-BA46-9BBF-202B6434A9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000" dirty="0"/>
              <a:t>making connections between the sounds of our spoken words and the letters that are used to write them down.</a:t>
            </a:r>
            <a:endParaRPr lang="en-US" sz="4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6EAF36-1C4D-2840-A444-995DE43561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3352" y="2348880"/>
            <a:ext cx="11665296" cy="86409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Phonics is:</a:t>
            </a:r>
          </a:p>
        </p:txBody>
      </p:sp>
    </p:spTree>
    <p:extLst>
      <p:ext uri="{BB962C8B-B14F-4D97-AF65-F5344CB8AC3E}">
        <p14:creationId xmlns:p14="http://schemas.microsoft.com/office/powerpoint/2010/main" val="146655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6CA3B5-91E5-0C42-A06C-51710AD05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Blending to read words</a:t>
            </a:r>
          </a:p>
        </p:txBody>
      </p:sp>
      <p:pic>
        <p:nvPicPr>
          <p:cNvPr id="4" name="Online Media 3" descr="How we teach blending">
            <a:hlinkClick r:id="" action="ppaction://media"/>
            <a:extLst>
              <a:ext uri="{FF2B5EF4-FFF2-40B4-BE49-F238E27FC236}">
                <a16:creationId xmlns:a16="http://schemas.microsoft.com/office/drawing/2014/main" id="{42797611-F16B-2043-A6FF-3370387230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10729" y="1844824"/>
            <a:ext cx="7170541" cy="40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7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616728-8230-5A47-9A27-641FF58EB2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94F2CC-1E17-114E-BB98-903957021FB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Supporting your child with phonics</a:t>
            </a:r>
          </a:p>
        </p:txBody>
      </p:sp>
      <p:pic>
        <p:nvPicPr>
          <p:cNvPr id="4" name="Picture 3" descr="Graphical user interface, application, Teams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F058F429-3EDB-484B-83B8-106BC37D55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7270"/>
          <a:stretch/>
        </p:blipFill>
        <p:spPr>
          <a:xfrm>
            <a:off x="535496" y="2465288"/>
            <a:ext cx="3616288" cy="3556000"/>
          </a:xfrm>
          <a:prstGeom prst="rect">
            <a:avLst/>
          </a:prstGeom>
        </p:spPr>
      </p:pic>
      <p:pic>
        <p:nvPicPr>
          <p:cNvPr id="6" name="Picture 5" descr="Graphical user interface, application, Teams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394F4AD3-9482-EF4B-8255-23B85AB25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37" t="4087" r="34033" b="-4087"/>
          <a:stretch/>
        </p:blipFill>
        <p:spPr>
          <a:xfrm>
            <a:off x="4207904" y="2609304"/>
            <a:ext cx="3616288" cy="3556000"/>
          </a:xfrm>
          <a:prstGeom prst="rect">
            <a:avLst/>
          </a:prstGeom>
        </p:spPr>
      </p:pic>
      <p:pic>
        <p:nvPicPr>
          <p:cNvPr id="7" name="Picture 6" descr="Graphical user interface, application, Teams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78A0AB10-488A-FF41-A046-589084451A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298"/>
          <a:stretch/>
        </p:blipFill>
        <p:spPr>
          <a:xfrm>
            <a:off x="7824192" y="2465288"/>
            <a:ext cx="3723723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2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FF18DC-B9DE-FA47-9A8A-F3690285D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769BDE3-0AAC-A341-BB8F-73D178BFF921}"/>
              </a:ext>
            </a:extLst>
          </p:cNvPr>
          <p:cNvSpPr/>
          <p:nvPr/>
        </p:nvSpPr>
        <p:spPr>
          <a:xfrm>
            <a:off x="623392" y="2132856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Phoneme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120A5B3-E8CF-1645-AE51-E5574FE5F74F}"/>
              </a:ext>
            </a:extLst>
          </p:cNvPr>
          <p:cNvSpPr/>
          <p:nvPr/>
        </p:nvSpPr>
        <p:spPr>
          <a:xfrm>
            <a:off x="6888088" y="2103647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Split vowel digraph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2408E65-6639-BF46-A2B1-8EE40CCA0AB0}"/>
              </a:ext>
            </a:extLst>
          </p:cNvPr>
          <p:cNvSpPr/>
          <p:nvPr/>
        </p:nvSpPr>
        <p:spPr>
          <a:xfrm>
            <a:off x="623392" y="3111759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Grapheme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525C50B-ABA3-8E48-87FF-F6B23D6442BD}"/>
              </a:ext>
            </a:extLst>
          </p:cNvPr>
          <p:cNvSpPr/>
          <p:nvPr/>
        </p:nvSpPr>
        <p:spPr>
          <a:xfrm>
            <a:off x="6888088" y="3082550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Blend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A02456E-1619-6441-8838-4FAF7B95E8DE}"/>
              </a:ext>
            </a:extLst>
          </p:cNvPr>
          <p:cNvSpPr/>
          <p:nvPr/>
        </p:nvSpPr>
        <p:spPr>
          <a:xfrm>
            <a:off x="625082" y="4119871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Digraph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8CA016A-8FA6-964F-AB5B-6E97732A71F4}"/>
              </a:ext>
            </a:extLst>
          </p:cNvPr>
          <p:cNvSpPr/>
          <p:nvPr/>
        </p:nvSpPr>
        <p:spPr>
          <a:xfrm>
            <a:off x="6889778" y="4090662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Segment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CC4B300-839D-984F-AF8D-56FF7F67EB7F}"/>
              </a:ext>
            </a:extLst>
          </p:cNvPr>
          <p:cNvSpPr/>
          <p:nvPr/>
        </p:nvSpPr>
        <p:spPr>
          <a:xfrm>
            <a:off x="623392" y="5127171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/>
              <a:t>Trigraph</a:t>
            </a:r>
          </a:p>
        </p:txBody>
      </p:sp>
    </p:spTree>
    <p:extLst>
      <p:ext uri="{BB962C8B-B14F-4D97-AF65-F5344CB8AC3E}">
        <p14:creationId xmlns:p14="http://schemas.microsoft.com/office/powerpoint/2010/main" val="76171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tion cover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18" tIns="45718" rIns="45718" bIns="4571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18" tIns="45718" rIns="45718" bIns="4571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977DC1581EF449A9C26F70477327A5" ma:contentTypeVersion="13" ma:contentTypeDescription="Create a new document." ma:contentTypeScope="" ma:versionID="bd71908aa7f3363b38879cbe876e6121">
  <xsd:schema xmlns:xsd="http://www.w3.org/2001/XMLSchema" xmlns:xs="http://www.w3.org/2001/XMLSchema" xmlns:p="http://schemas.microsoft.com/office/2006/metadata/properties" xmlns:ns2="b390c623-81a0-476f-984a-5b2ad478ef4f" xmlns:ns3="6d6ce26d-438a-4f93-8ad7-b70bc8847f7f" targetNamespace="http://schemas.microsoft.com/office/2006/metadata/properties" ma:root="true" ma:fieldsID="db6415f476d927de94aea22a5eb4cea6" ns2:_="" ns3:_="">
    <xsd:import namespace="b390c623-81a0-476f-984a-5b2ad478ef4f"/>
    <xsd:import namespace="6d6ce26d-438a-4f93-8ad7-b70bc8847f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90c623-81a0-476f-984a-5b2ad478ef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ce26d-438a-4f93-8ad7-b70bc8847f7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25A118-A614-4A41-B843-FEF7057E29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B8E684-7516-47AC-9294-08AAE612A259}">
  <ds:schemaRefs>
    <ds:schemaRef ds:uri="http://schemas.microsoft.com/office/infopath/2007/PartnerControls"/>
    <ds:schemaRef ds:uri="b390c623-81a0-476f-984a-5b2ad478ef4f"/>
    <ds:schemaRef ds:uri="http://purl.org/dc/elements/1.1/"/>
    <ds:schemaRef ds:uri="http://schemas.microsoft.com/office/2006/metadata/properties"/>
    <ds:schemaRef ds:uri="6d6ce26d-438a-4f93-8ad7-b70bc8847f7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0A21441-236E-4913-9BD5-2514F499D8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90c623-81a0-476f-984a-5b2ad478ef4f"/>
    <ds:schemaRef ds:uri="6d6ce26d-438a-4f93-8ad7-b70bc8847f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967</Words>
  <Application>Microsoft Office PowerPoint</Application>
  <PresentationFormat>Widescreen</PresentationFormat>
  <Paragraphs>110</Paragraphs>
  <Slides>31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Calibri</vt:lpstr>
      <vt:lpstr>Calibri Light</vt:lpstr>
      <vt:lpstr>Century Gothic</vt:lpstr>
      <vt:lpstr>Courier New</vt:lpstr>
      <vt:lpstr>Gotham Narrow Bold</vt:lpstr>
      <vt:lpstr>Open Sans</vt:lpstr>
      <vt:lpstr>Open Sans Light</vt:lpstr>
      <vt:lpstr>Wingdings 2</vt:lpstr>
      <vt:lpstr>Presentation cover</vt:lpstr>
      <vt:lpstr>Normal body copy page</vt:lpstr>
      <vt:lpstr>Custom Design</vt:lpstr>
      <vt:lpstr>3_Normal body copy page</vt:lpstr>
      <vt:lpstr>4_Normal body copy page</vt:lpstr>
      <vt:lpstr>PowerPoint Presentation</vt:lpstr>
      <vt:lpstr>How many times have you already read today?</vt:lpstr>
      <vt:lpstr>Best way to acquire new vocabulary is through reading: </vt:lpstr>
      <vt:lpstr>PowerPoint Presentation</vt:lpstr>
      <vt:lpstr>Little Wandle Letters and Sounds Revised</vt:lpstr>
      <vt:lpstr>Phonics is:</vt:lpstr>
      <vt:lpstr>Blending to read words</vt:lpstr>
      <vt:lpstr>Supporting your child with phonics</vt:lpstr>
      <vt:lpstr>Terminology </vt:lpstr>
      <vt:lpstr>Teaching order </vt:lpstr>
      <vt:lpstr>Teaching sequence </vt:lpstr>
      <vt:lpstr>Gradually your child learns the entire alphabetic code:</vt:lpstr>
      <vt:lpstr>How we make learning stick </vt:lpstr>
      <vt:lpstr>Tricky words </vt:lpstr>
      <vt:lpstr>PowerPoint Presentation</vt:lpstr>
      <vt:lpstr>PowerPoint Presentation</vt:lpstr>
      <vt:lpstr>The most important thing you can do is read with your child</vt:lpstr>
      <vt:lpstr>Our reading pathway …</vt:lpstr>
      <vt:lpstr>How do we teach reading in books?</vt:lpstr>
      <vt:lpstr>We use assessment to match your child the right level of book</vt:lpstr>
      <vt:lpstr>Our reading pathway …</vt:lpstr>
      <vt:lpstr>Reading a book at the right level</vt:lpstr>
      <vt:lpstr>Books going home</vt:lpstr>
      <vt:lpstr>PowerPoint Presentation</vt:lpstr>
      <vt:lpstr>Listening to your child read their phonics book</vt:lpstr>
      <vt:lpstr>Read to your child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sherrington</dc:creator>
  <cp:lastModifiedBy>Joe</cp:lastModifiedBy>
  <cp:revision>400</cp:revision>
  <cp:lastPrinted>2021-11-08T18:32:12Z</cp:lastPrinted>
  <dcterms:modified xsi:type="dcterms:W3CDTF">2023-10-09T18:08:52Z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0x01010064977DC1581EF449A9C26F70477327A5</vt:lpwstr>
  </property>
</Properties>
</file>